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2" roundtripDataSignature="AMtx7mhMIjGfStNO5WoG6Qo7lqpGwSjT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customschemas.google.com/relationships/presentationmetadata" Target="metadata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98" name="Google Shape;98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0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177" name="Google Shape;177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6" name="Google Shape;196;p1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197" name="Google Shape;197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3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119" name="Google Shape;11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" name="Google Shape;128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5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6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144" name="Google Shape;144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3" name="Google Shape;153;p7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8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NOTE: To replace a picture, just select and delete it. Then use the Insert Picture icon to replace it with one of your own!</a:t>
            </a:r>
            <a:endParaRPr/>
          </a:p>
        </p:txBody>
      </p:sp>
      <p:sp>
        <p:nvSpPr>
          <p:cNvPr id="162" name="Google Shape;16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:notes"/>
          <p:cNvSpPr txBox="1"/>
          <p:nvPr>
            <p:ph idx="1" type="body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0" name="Google Shape;170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with Pictures" showMasterSp="0">
  <p:cSld name="Title Slide with Pictures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818181"/>
              </a:buClr>
              <a:buSzPts val="5600"/>
              <a:buFont typeface="Cambria"/>
              <a:buNone/>
              <a:defRPr sz="5600">
                <a:solidFill>
                  <a:srgbClr val="81818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8"/>
          <p:cNvSpPr txBox="1"/>
          <p:nvPr>
            <p:ph idx="1" type="subTitle"/>
          </p:nvPr>
        </p:nvSpPr>
        <p:spPr>
          <a:xfrm>
            <a:off x="1522810" y="5791200"/>
            <a:ext cx="91463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>
                <a:solidFill>
                  <a:srgbClr val="696969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>
                <a:solidFill>
                  <a:srgbClr val="999999"/>
                </a:solidFill>
              </a:defRPr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>
                <a:solidFill>
                  <a:srgbClr val="999999"/>
                </a:solidFill>
              </a:defRPr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>
                <a:solidFill>
                  <a:srgbClr val="999999"/>
                </a:solidFill>
              </a:defRPr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999999"/>
                </a:solidFill>
              </a:defRPr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999999"/>
                </a:solidFill>
              </a:defRPr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999999"/>
                </a:solidFill>
              </a:defRPr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999999"/>
                </a:solidFill>
              </a:defRPr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260"/>
              <a:buNone/>
              <a:defRPr>
                <a:solidFill>
                  <a:srgbClr val="999999"/>
                </a:solidFill>
              </a:defRPr>
            </a:lvl9pPr>
          </a:lstStyle>
          <a:p/>
        </p:txBody>
      </p:sp>
      <p:sp>
        <p:nvSpPr>
          <p:cNvPr id="18" name="Google Shape;18;p18"/>
          <p:cNvSpPr/>
          <p:nvPr/>
        </p:nvSpPr>
        <p:spPr>
          <a:xfrm rot="185582">
            <a:off x="1414945" y="762624"/>
            <a:ext cx="2947781" cy="36844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1000" rotWithShape="0" algn="ctr" sy="101000">
              <a:srgbClr val="641F39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An empty placeholder to add an image. Click on the placeholder and select the image that you wish to add." id="19" name="Google Shape;19;p18"/>
          <p:cNvSpPr/>
          <p:nvPr>
            <p:ph idx="2" type="pic"/>
          </p:nvPr>
        </p:nvSpPr>
        <p:spPr>
          <a:xfrm>
            <a:off x="1634976" y="917753"/>
            <a:ext cx="2593063" cy="3314700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sp>
        <p:nvSpPr>
          <p:cNvPr id="20" name="Google Shape;20;p18"/>
          <p:cNvSpPr/>
          <p:nvPr/>
        </p:nvSpPr>
        <p:spPr>
          <a:xfrm rot="120000">
            <a:off x="4601937" y="740344"/>
            <a:ext cx="2947781" cy="36844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1000" rotWithShape="0" algn="ctr" sy="101000">
              <a:srgbClr val="641F39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An empty placeholder to add an image. Click on the placeholder and select the image that you wish to add." id="21" name="Google Shape;21;p18"/>
          <p:cNvSpPr/>
          <p:nvPr>
            <p:ph idx="3" type="pic"/>
          </p:nvPr>
        </p:nvSpPr>
        <p:spPr>
          <a:xfrm>
            <a:off x="4788754" y="917753"/>
            <a:ext cx="2593063" cy="3314700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sp>
        <p:nvSpPr>
          <p:cNvPr id="22" name="Google Shape;22;p18"/>
          <p:cNvSpPr/>
          <p:nvPr/>
        </p:nvSpPr>
        <p:spPr>
          <a:xfrm rot="-120000">
            <a:off x="7777286" y="727478"/>
            <a:ext cx="2947781" cy="3684469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88900" sx="101000" rotWithShape="0" algn="ctr" sy="101000">
              <a:srgbClr val="641F39">
                <a:alpha val="1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descr="An empty placeholder to add an image. Click on the placeholder and select the image that you wish to add." id="23" name="Google Shape;23;p18"/>
          <p:cNvSpPr/>
          <p:nvPr>
            <p:ph idx="4" type="pic"/>
          </p:nvPr>
        </p:nvSpPr>
        <p:spPr>
          <a:xfrm>
            <a:off x="7942532" y="917754"/>
            <a:ext cx="2593063" cy="3314701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8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4" name="Google Shape;74;p27"/>
          <p:cNvSpPr txBox="1"/>
          <p:nvPr>
            <p:ph idx="1" type="body"/>
          </p:nvPr>
        </p:nvSpPr>
        <p:spPr>
          <a:xfrm>
            <a:off x="1066800" y="1904999"/>
            <a:ext cx="4800600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75" name="Google Shape;75;p27"/>
          <p:cNvSpPr txBox="1"/>
          <p:nvPr>
            <p:ph idx="2" type="body"/>
          </p:nvPr>
        </p:nvSpPr>
        <p:spPr>
          <a:xfrm>
            <a:off x="6324600" y="1904999"/>
            <a:ext cx="4800600" cy="427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 sz="1800"/>
            </a:lvl9pPr>
          </a:lstStyle>
          <a:p/>
        </p:txBody>
      </p:sp>
      <p:sp>
        <p:nvSpPr>
          <p:cNvPr id="76" name="Google Shape;76;p27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7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7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8"/>
          <p:cNvSpPr txBox="1"/>
          <p:nvPr>
            <p:ph type="title"/>
          </p:nvPr>
        </p:nvSpPr>
        <p:spPr>
          <a:xfrm>
            <a:off x="6842760" y="3093099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descr="An empty placeholder to add an image. Click on the placeholder and select the image that you wish to add." id="81" name="Google Shape;81;p28"/>
          <p:cNvSpPr/>
          <p:nvPr>
            <p:ph idx="2" type="pic"/>
          </p:nvPr>
        </p:nvSpPr>
        <p:spPr>
          <a:xfrm>
            <a:off x="0" y="0"/>
            <a:ext cx="6096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28"/>
          <p:cNvSpPr txBox="1"/>
          <p:nvPr>
            <p:ph idx="1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9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9"/>
          <p:cNvSpPr txBox="1"/>
          <p:nvPr>
            <p:ph idx="1" type="body"/>
          </p:nvPr>
        </p:nvSpPr>
        <p:spPr>
          <a:xfrm rot="5400000">
            <a:off x="3962400" y="-990599"/>
            <a:ext cx="4267200" cy="10058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86" name="Google Shape;86;p29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9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9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/>
          <p:nvPr>
            <p:ph type="title"/>
          </p:nvPr>
        </p:nvSpPr>
        <p:spPr>
          <a:xfrm rot="5400000">
            <a:off x="7350919" y="2402681"/>
            <a:ext cx="5719762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30"/>
          <p:cNvSpPr txBox="1"/>
          <p:nvPr>
            <p:ph idx="1" type="body"/>
          </p:nvPr>
        </p:nvSpPr>
        <p:spPr>
          <a:xfrm rot="5400000">
            <a:off x="2184559" y="-660559"/>
            <a:ext cx="5719762" cy="795528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92" name="Google Shape;92;p30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30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p30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9"/>
          <p:cNvSpPr txBox="1"/>
          <p:nvPr>
            <p:ph type="ctrTitle"/>
          </p:nvPr>
        </p:nvSpPr>
        <p:spPr>
          <a:xfrm>
            <a:off x="1066800" y="4245434"/>
            <a:ext cx="8686800" cy="146490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Cambria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9"/>
          <p:cNvSpPr txBox="1"/>
          <p:nvPr>
            <p:ph idx="1" type="subTitle"/>
          </p:nvPr>
        </p:nvSpPr>
        <p:spPr>
          <a:xfrm>
            <a:off x="1066800" y="5731795"/>
            <a:ext cx="8686800" cy="4404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0"/>
          <p:cNvSpPr txBox="1"/>
          <p:nvPr>
            <p:ph type="title"/>
          </p:nvPr>
        </p:nvSpPr>
        <p:spPr>
          <a:xfrm>
            <a:off x="1069848" y="4242816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4800"/>
              <a:buFont typeface="Cambria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0"/>
          <p:cNvSpPr txBox="1"/>
          <p:nvPr>
            <p:ph idx="1" type="body"/>
          </p:nvPr>
        </p:nvSpPr>
        <p:spPr>
          <a:xfrm>
            <a:off x="1066799" y="5733288"/>
            <a:ext cx="8686800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sz="24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sz="1600"/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1"/>
          <p:cNvSpPr txBox="1"/>
          <p:nvPr>
            <p:ph idx="1" type="body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147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1620"/>
              <a:buChar char="•"/>
              <a:defRPr/>
            </a:lvl1pPr>
            <a:lvl2pPr indent="-331469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Char char="•"/>
              <a:defRPr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3pPr>
            <a:lvl4pPr indent="-33146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/>
            </a:lvl4pPr>
            <a:lvl5pPr indent="-33147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36" name="Google Shape;36;p21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21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1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Title Slide">
  <p:cSld name="1_Title Slide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/>
          <p:nvPr>
            <p:ph idx="2" type="pic"/>
          </p:nvPr>
        </p:nvSpPr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1" name="Google Shape;41;p22"/>
          <p:cNvSpPr txBox="1"/>
          <p:nvPr>
            <p:ph type="ctrTitle"/>
          </p:nvPr>
        </p:nvSpPr>
        <p:spPr>
          <a:xfrm>
            <a:off x="1289477" y="3239314"/>
            <a:ext cx="7487419" cy="141355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875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7200"/>
              <a:buFont typeface="Cambria"/>
              <a:buNone/>
              <a:defRPr sz="7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22"/>
          <p:cNvSpPr txBox="1"/>
          <p:nvPr>
            <p:ph idx="1" type="subTitle"/>
          </p:nvPr>
        </p:nvSpPr>
        <p:spPr>
          <a:xfrm>
            <a:off x="1304865" y="4746106"/>
            <a:ext cx="4239975" cy="99157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77694"/>
              </a:lnSpc>
              <a:spcBef>
                <a:spcPts val="0"/>
              </a:spcBef>
              <a:spcAft>
                <a:spcPts val="0"/>
              </a:spcAft>
              <a:buSzPts val="3240"/>
              <a:buNone/>
              <a:defRPr b="1" baseline="30000" sz="36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3197"/>
              <a:buNone/>
              <a:defRPr sz="3552"/>
            </a:lvl2pPr>
            <a:lvl3pPr lvl="2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877"/>
              <a:buNone/>
              <a:defRPr sz="3197"/>
            </a:lvl3pPr>
            <a:lvl4pPr lvl="3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557"/>
              <a:buNone/>
              <a:defRPr sz="2841"/>
            </a:lvl4pPr>
            <a:lvl5pPr lvl="4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7"/>
              <a:buNone/>
              <a:defRPr sz="2841"/>
            </a:lvl5pPr>
            <a:lvl6pPr lvl="5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7"/>
              <a:buNone/>
              <a:defRPr sz="2841"/>
            </a:lvl6pPr>
            <a:lvl7pPr lvl="6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7"/>
              <a:buNone/>
              <a:defRPr sz="2841"/>
            </a:lvl7pPr>
            <a:lvl8pPr lvl="7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7"/>
              <a:buNone/>
              <a:defRPr sz="2841"/>
            </a:lvl8pPr>
            <a:lvl9pPr lvl="8" algn="ct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2557"/>
              <a:buNone/>
              <a:defRPr sz="2841"/>
            </a:lvl9pPr>
          </a:lstStyle>
          <a:p/>
        </p:txBody>
      </p:sp>
      <p:sp>
        <p:nvSpPr>
          <p:cNvPr id="43" name="Google Shape;43;p22"/>
          <p:cNvSpPr txBox="1"/>
          <p:nvPr>
            <p:ph idx="3" type="body"/>
          </p:nvPr>
        </p:nvSpPr>
        <p:spPr>
          <a:xfrm>
            <a:off x="6634450" y="4863890"/>
            <a:ext cx="4233487" cy="83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  <a:defRPr sz="1400">
                <a:solidFill>
                  <a:schemeClr val="dk2"/>
                </a:solidFill>
              </a:defRPr>
            </a:lvl1pPr>
            <a:lvl2pPr indent="-319925" lvl="1" marL="9144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2pPr>
            <a:lvl3pPr indent="-319925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3pPr>
            <a:lvl4pPr indent="-319925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4pPr>
            <a:lvl5pPr indent="-319925" lvl="4" marL="228600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44" name="Google Shape;44;p22"/>
          <p:cNvSpPr txBox="1"/>
          <p:nvPr>
            <p:ph idx="4" type="body"/>
          </p:nvPr>
        </p:nvSpPr>
        <p:spPr>
          <a:xfrm>
            <a:off x="1304865" y="6328252"/>
            <a:ext cx="4386867" cy="3140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87181"/>
              </a:lnSpc>
              <a:spcBef>
                <a:spcPts val="0"/>
              </a:spcBef>
              <a:spcAft>
                <a:spcPts val="0"/>
              </a:spcAft>
              <a:buSzPts val="1980"/>
              <a:buNone/>
              <a:defRPr b="1" sz="22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19925" lvl="1" marL="914400" algn="r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2pPr>
            <a:lvl3pPr indent="-319925" lvl="2" marL="13716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3pPr>
            <a:lvl4pPr indent="-319925" lvl="3" marL="1828800" algn="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4pPr>
            <a:lvl5pPr indent="-319925" lvl="4" marL="2286000" algn="r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38"/>
              <a:buChar char="•"/>
              <a:defRPr sz="1598">
                <a:solidFill>
                  <a:schemeClr val="dk2"/>
                </a:solidFill>
              </a:defRPr>
            </a:lvl5pPr>
            <a:lvl6pPr indent="-33147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6pPr>
            <a:lvl7pPr indent="-33147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7pPr>
            <a:lvl8pPr indent="-33147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8pPr>
            <a:lvl9pPr indent="-33147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620"/>
              <a:buChar char="•"/>
              <a:defRPr/>
            </a:lvl9pPr>
          </a:lstStyle>
          <a:p/>
        </p:txBody>
      </p:sp>
      <p:sp>
        <p:nvSpPr>
          <p:cNvPr id="45" name="Google Shape;45;p22"/>
          <p:cNvSpPr/>
          <p:nvPr/>
        </p:nvSpPr>
        <p:spPr>
          <a:xfrm>
            <a:off x="0" y="5992042"/>
            <a:ext cx="5864588" cy="810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3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6" name="Google Shape;46;p22"/>
          <p:cNvSpPr/>
          <p:nvPr/>
        </p:nvSpPr>
        <p:spPr>
          <a:xfrm>
            <a:off x="5826328" y="4901153"/>
            <a:ext cx="19220" cy="689218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193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3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3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3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4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4"/>
          <p:cNvSpPr txBox="1"/>
          <p:nvPr>
            <p:ph idx="1" type="body"/>
          </p:nvPr>
        </p:nvSpPr>
        <p:spPr>
          <a:xfrm>
            <a:off x="10668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54" name="Google Shape;54;p24"/>
          <p:cNvSpPr txBox="1"/>
          <p:nvPr>
            <p:ph idx="2" type="body"/>
          </p:nvPr>
        </p:nvSpPr>
        <p:spPr>
          <a:xfrm>
            <a:off x="10668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55" name="Google Shape;55;p24"/>
          <p:cNvSpPr txBox="1"/>
          <p:nvPr>
            <p:ph idx="3" type="body"/>
          </p:nvPr>
        </p:nvSpPr>
        <p:spPr>
          <a:xfrm>
            <a:off x="63246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  <a:defRPr b="0" sz="2400">
                <a:solidFill>
                  <a:schemeClr val="accent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None/>
              <a:defRPr b="1" sz="1600"/>
            </a:lvl9pPr>
          </a:lstStyle>
          <a:p/>
        </p:txBody>
      </p:sp>
      <p:sp>
        <p:nvSpPr>
          <p:cNvPr id="56" name="Google Shape;56;p24"/>
          <p:cNvSpPr txBox="1"/>
          <p:nvPr>
            <p:ph idx="4" type="body"/>
          </p:nvPr>
        </p:nvSpPr>
        <p:spPr>
          <a:xfrm>
            <a:off x="63246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20039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6pPr>
            <a:lvl7pPr indent="-320039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7pPr>
            <a:lvl8pPr indent="-32004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8pPr>
            <a:lvl9pPr indent="-32004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9pPr>
          </a:lstStyle>
          <a:p/>
        </p:txBody>
      </p:sp>
      <p:sp>
        <p:nvSpPr>
          <p:cNvPr id="57" name="Google Shape;57;p24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24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4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5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5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5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5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/>
          <p:nvPr>
            <p:ph type="title"/>
          </p:nvPr>
        </p:nvSpPr>
        <p:spPr>
          <a:xfrm>
            <a:off x="6842760" y="3090672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6"/>
          <p:cNvSpPr txBox="1"/>
          <p:nvPr>
            <p:ph idx="1" type="body"/>
          </p:nvPr>
        </p:nvSpPr>
        <p:spPr>
          <a:xfrm>
            <a:off x="685799" y="457200"/>
            <a:ext cx="5410201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SzPts val="2160"/>
              <a:buChar char="•"/>
              <a:defRPr sz="2400"/>
            </a:lvl1pPr>
            <a:lvl2pPr indent="-3429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800"/>
              <a:buChar char="•"/>
              <a:defRPr sz="2000"/>
            </a:lvl2pPr>
            <a:lvl3pPr indent="-331469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620"/>
              <a:buChar char="•"/>
              <a:defRPr sz="1800"/>
            </a:lvl3pPr>
            <a:lvl4pPr indent="-320039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40"/>
              <a:buChar char="•"/>
              <a:defRPr sz="1600"/>
            </a:lvl4pPr>
            <a:lvl5pPr indent="-320039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440"/>
              <a:buChar char="•"/>
              <a:defRPr sz="1600"/>
            </a:lvl5pPr>
            <a:lvl6pPr indent="-3429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6pPr>
            <a:lvl7pPr indent="-3429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7pPr>
            <a:lvl8pPr indent="-3429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8pPr>
            <a:lvl9pPr indent="-3429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1800"/>
              <a:buChar char="•"/>
              <a:defRPr sz="2000"/>
            </a:lvl9pPr>
          </a:lstStyle>
          <a:p/>
        </p:txBody>
      </p:sp>
      <p:sp>
        <p:nvSpPr>
          <p:cNvPr id="68" name="Google Shape;68;p26"/>
          <p:cNvSpPr txBox="1"/>
          <p:nvPr>
            <p:ph idx="2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620"/>
              <a:buNone/>
              <a:defRPr sz="1800"/>
            </a:lvl1pPr>
            <a:lvl2pPr indent="-228600" lvl="1" marL="91440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SzPts val="126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08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SzPts val="900"/>
              <a:buNone/>
              <a:defRPr sz="1000"/>
            </a:lvl9pPr>
          </a:lstStyle>
          <a:p/>
        </p:txBody>
      </p:sp>
      <p:sp>
        <p:nvSpPr>
          <p:cNvPr id="69" name="Google Shape;69;p26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6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26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  <a:defRPr b="0" i="0" sz="3600" u="none" cap="none" strike="noStrike">
                <a:solidFill>
                  <a:srgbClr val="962F56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7"/>
          <p:cNvSpPr txBox="1"/>
          <p:nvPr>
            <p:ph idx="1" type="body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65760" lvl="0" marL="457200" marR="0" rtl="0" algn="l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5"/>
              </a:buClr>
              <a:buSzPts val="216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-342900" lvl="1" marL="914400" marR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SzPts val="18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-331469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62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-320039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-308610" lvl="4" marL="22860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-308610" lvl="5" marL="27432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-308610" lvl="6" marL="32004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-308609" lvl="7" marL="36576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-308609" lvl="8" marL="4114800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accent5"/>
              </a:buClr>
              <a:buSzPts val="126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2" name="Google Shape;12;p17"/>
          <p:cNvSpPr txBox="1"/>
          <p:nvPr>
            <p:ph idx="10" type="dt"/>
          </p:nvPr>
        </p:nvSpPr>
        <p:spPr>
          <a:xfrm>
            <a:off x="106680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3" name="Google Shape;13;p17"/>
          <p:cNvSpPr txBox="1"/>
          <p:nvPr>
            <p:ph idx="11" type="ftr"/>
          </p:nvPr>
        </p:nvSpPr>
        <p:spPr>
          <a:xfrm>
            <a:off x="2422849" y="6400800"/>
            <a:ext cx="731520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/>
        </p:txBody>
      </p:sp>
      <p:sp>
        <p:nvSpPr>
          <p:cNvPr id="14" name="Google Shape;14;p17"/>
          <p:cNvSpPr txBox="1"/>
          <p:nvPr>
            <p:ph idx="12" type="sldNum"/>
          </p:nvPr>
        </p:nvSpPr>
        <p:spPr>
          <a:xfrm>
            <a:off x="10027920" y="6400800"/>
            <a:ext cx="1097280" cy="22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1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3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0.jpg"/><Relationship Id="rId6" Type="http://schemas.openxmlformats.org/officeDocument/2006/relationships/image" Target="../media/image2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8.jpg"/><Relationship Id="rId4" Type="http://schemas.openxmlformats.org/officeDocument/2006/relationships/image" Target="../media/image19.jpg"/><Relationship Id="rId5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jpg"/><Relationship Id="rId4" Type="http://schemas.openxmlformats.org/officeDocument/2006/relationships/image" Target="../media/image26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3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"/>
          <p:cNvSpPr txBox="1"/>
          <p:nvPr>
            <p:ph type="ctrTitle"/>
          </p:nvPr>
        </p:nvSpPr>
        <p:spPr>
          <a:xfrm>
            <a:off x="1522809" y="4527933"/>
            <a:ext cx="9146384" cy="12632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C13F77"/>
              </a:buClr>
              <a:buSzPct val="100000"/>
              <a:buFont typeface="Cambria"/>
              <a:buNone/>
            </a:pPr>
            <a:r>
              <a:rPr lang="en-US">
                <a:solidFill>
                  <a:srgbClr val="C13F77"/>
                </a:solidFill>
              </a:rPr>
              <a:t>POVERTY ALLEVIATION SCHEMES</a:t>
            </a:r>
            <a:endParaRPr/>
          </a:p>
        </p:txBody>
      </p:sp>
      <p:sp>
        <p:nvSpPr>
          <p:cNvPr id="101" name="Google Shape;101;p1"/>
          <p:cNvSpPr txBox="1"/>
          <p:nvPr>
            <p:ph idx="1" type="subTitle"/>
          </p:nvPr>
        </p:nvSpPr>
        <p:spPr>
          <a:xfrm>
            <a:off x="1522810" y="5791200"/>
            <a:ext cx="9146382" cy="457200"/>
          </a:xfrm>
          <a:prstGeom prst="rect">
            <a:avLst/>
          </a:prstGeom>
          <a:solidFill>
            <a:srgbClr val="E6B2C8"/>
          </a:solidFill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rPr lang="en-US">
                <a:solidFill>
                  <a:srgbClr val="002060"/>
                </a:solidFill>
              </a:rPr>
              <a:t>CLASS IX</a:t>
            </a:r>
            <a:r>
              <a:rPr lang="en-US"/>
              <a:t>                                    </a:t>
            </a:r>
            <a:endParaRPr/>
          </a:p>
        </p:txBody>
      </p:sp>
      <p:sp>
        <p:nvSpPr>
          <p:cNvPr id="102" name="Google Shape;102;p1"/>
          <p:cNvSpPr/>
          <p:nvPr>
            <p:ph idx="2" type="pic"/>
          </p:nvPr>
        </p:nvSpPr>
        <p:spPr>
          <a:xfrm>
            <a:off x="1634976" y="917753"/>
            <a:ext cx="2593063" cy="3314700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pic>
        <p:nvPicPr>
          <p:cNvPr descr="C:\Users\Dinesh\Desktop\POVERTY\images (2).jpg" id="103" name="Google Shape;103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40665" y="1002535"/>
            <a:ext cx="2390659" cy="3185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1"/>
          <p:cNvSpPr/>
          <p:nvPr>
            <p:ph idx="3" type="pic"/>
          </p:nvPr>
        </p:nvSpPr>
        <p:spPr>
          <a:xfrm>
            <a:off x="4788754" y="917753"/>
            <a:ext cx="2593063" cy="3314700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pic>
        <p:nvPicPr>
          <p:cNvPr descr="C:\Users\Dinesh\Desktop\POVERTY\download (2).jpg" id="105" name="Google Shape;105;p1"/>
          <p:cNvPicPr preferRelativeResize="0"/>
          <p:nvPr/>
        </p:nvPicPr>
        <p:blipFill rotWithShape="1">
          <a:blip r:embed="rId4">
            <a:alphaModFix/>
          </a:blip>
          <a:srcRect b="4439" l="0" r="0" t="0"/>
          <a:stretch/>
        </p:blipFill>
        <p:spPr>
          <a:xfrm>
            <a:off x="4825387" y="958467"/>
            <a:ext cx="2478795" cy="3161841"/>
          </a:xfrm>
          <a:prstGeom prst="rect">
            <a:avLst/>
          </a:prstGeom>
          <a:noFill/>
          <a:ln>
            <a:noFill/>
          </a:ln>
        </p:spPr>
      </p:pic>
      <p:sp>
        <p:nvSpPr>
          <p:cNvPr id="106" name="Google Shape;106;p1"/>
          <p:cNvSpPr/>
          <p:nvPr>
            <p:ph idx="4" type="pic"/>
          </p:nvPr>
        </p:nvSpPr>
        <p:spPr>
          <a:xfrm>
            <a:off x="7942532" y="917754"/>
            <a:ext cx="2593063" cy="3314701"/>
          </a:xfrm>
          <a:prstGeom prst="rect">
            <a:avLst/>
          </a:prstGeom>
          <a:solidFill>
            <a:srgbClr val="F2F2F2"/>
          </a:solidFill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sp>
      <p:pic>
        <p:nvPicPr>
          <p:cNvPr descr="C:\Users\Dinesh\Desktop\POVERTY\download (1).jpg" id="107" name="Google Shape;107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53330" y="1002536"/>
            <a:ext cx="2418353" cy="31177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Algerian"/>
              <a:buNone/>
            </a:pPr>
            <a:r>
              <a:rPr lang="en-US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PMGY</a:t>
            </a:r>
            <a:endParaRPr/>
          </a:p>
        </p:txBody>
      </p:sp>
      <p:pic>
        <p:nvPicPr>
          <p:cNvPr descr="C:\Users\Dinesh\Desktop\PPT\sec india.jpg" id="180" name="Google Shape;180;p10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8900" r="28901" t="0"/>
          <a:stretch/>
        </p:blipFill>
        <p:spPr>
          <a:xfrm>
            <a:off x="7942532" y="917754"/>
            <a:ext cx="2593063" cy="3314701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PT\All sectors.jpg" id="181" name="Google Shape;181;p1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102" r="28102" t="0"/>
          <a:stretch/>
        </p:blipFill>
        <p:spPr>
          <a:xfrm>
            <a:off x="1634976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OVERTY\8.jpg" id="182" name="Google Shape;182;p10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7444" l="10282" r="9242" t="0"/>
          <a:stretch/>
        </p:blipFill>
        <p:spPr>
          <a:xfrm>
            <a:off x="4764504" y="917753"/>
            <a:ext cx="2598821" cy="3317363"/>
          </a:xfrm>
          <a:prstGeom prst="rect">
            <a:avLst/>
          </a:prstGeom>
          <a:solidFill>
            <a:srgbClr val="F2F2F2"/>
          </a:solidFill>
          <a:ln cap="sq" cmpd="sng" w="381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l" dir="2700000" dist="38100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1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</a:pPr>
            <a:r>
              <a:rPr lang="en-US"/>
              <a:t>Add a Slide Title </a:t>
            </a:r>
            <a:endParaRPr/>
          </a:p>
        </p:txBody>
      </p:sp>
      <p:sp>
        <p:nvSpPr>
          <p:cNvPr id="188" name="Google Shape;188;p11"/>
          <p:cNvSpPr txBox="1"/>
          <p:nvPr>
            <p:ph idx="1" type="body"/>
          </p:nvPr>
        </p:nvSpPr>
        <p:spPr>
          <a:xfrm>
            <a:off x="10668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189" name="Google Shape;189;p11"/>
          <p:cNvSpPr txBox="1"/>
          <p:nvPr>
            <p:ph idx="3" type="body"/>
          </p:nvPr>
        </p:nvSpPr>
        <p:spPr>
          <a:xfrm>
            <a:off x="6324600" y="1772815"/>
            <a:ext cx="4800600" cy="73712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190" name="Google Shape;190;p11"/>
          <p:cNvSpPr txBox="1"/>
          <p:nvPr>
            <p:ph idx="4" type="body"/>
          </p:nvPr>
        </p:nvSpPr>
        <p:spPr>
          <a:xfrm>
            <a:off x="63246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191" name="Google Shape;191;p11"/>
          <p:cNvSpPr txBox="1"/>
          <p:nvPr>
            <p:ph idx="2" type="body"/>
          </p:nvPr>
        </p:nvSpPr>
        <p:spPr>
          <a:xfrm>
            <a:off x="1066800" y="2509937"/>
            <a:ext cx="4800600" cy="36622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download.jpg" id="192" name="Google Shape;192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1"/>
          <p:cNvSpPr/>
          <p:nvPr/>
        </p:nvSpPr>
        <p:spPr>
          <a:xfrm>
            <a:off x="4111925" y="1465850"/>
            <a:ext cx="7995900" cy="440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9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Pradhan Mantri Gramodaya Yozana (PMGY), 2000</a:t>
            </a:r>
            <a:r>
              <a:rPr b="1" lang="en-US" sz="39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b="1" sz="39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50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An additional central assistance is given to states for basic services such as primary health, primary education, rural shelter, rural drinking water and rural electrification.</a:t>
            </a:r>
            <a:endParaRPr b="1" sz="350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2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Algerian"/>
              <a:buNone/>
            </a:pPr>
            <a:r>
              <a:rPr lang="en-US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SGSY</a:t>
            </a:r>
            <a:endParaRPr/>
          </a:p>
        </p:txBody>
      </p:sp>
      <p:sp>
        <p:nvSpPr>
          <p:cNvPr id="200" name="Google Shape;200;p12"/>
          <p:cNvSpPr txBox="1"/>
          <p:nvPr>
            <p:ph idx="1" type="subTitle"/>
          </p:nvPr>
        </p:nvSpPr>
        <p:spPr>
          <a:xfrm>
            <a:off x="1522810" y="5791200"/>
            <a:ext cx="91463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PPT\sec india.jpg" id="201" name="Google Shape;201;p12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8900" r="28901" t="0"/>
          <a:stretch/>
        </p:blipFill>
        <p:spPr>
          <a:xfrm>
            <a:off x="7942532" y="917754"/>
            <a:ext cx="2593063" cy="3314701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PT\All sectors.jpg" id="202" name="Google Shape;202;p12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102" r="28102" t="0"/>
          <a:stretch/>
        </p:blipFill>
        <p:spPr>
          <a:xfrm>
            <a:off x="1634976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OVERTY\6 (1).jpg" id="203" name="Google Shape;203;p12"/>
          <p:cNvPicPr preferRelativeResize="0"/>
          <p:nvPr/>
        </p:nvPicPr>
        <p:blipFill rotWithShape="1">
          <a:blip r:embed="rId5">
            <a:alphaModFix/>
          </a:blip>
          <a:srcRect b="27477" l="0" r="0" t="16204"/>
          <a:stretch/>
        </p:blipFill>
        <p:spPr>
          <a:xfrm>
            <a:off x="1535174" y="4884816"/>
            <a:ext cx="3057525" cy="8422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esh\Desktop\POVERTY\6 (2).jpg" id="204" name="Google Shape;204;p12"/>
          <p:cNvPicPr preferRelativeResize="0"/>
          <p:nvPr>
            <p:ph idx="3" type="pic"/>
          </p:nvPr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800600" y="962526"/>
            <a:ext cx="2574758" cy="3236495"/>
          </a:xfrm>
          <a:prstGeom prst="rect">
            <a:avLst/>
          </a:prstGeom>
          <a:noFill/>
          <a:ln>
            <a:noFill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esh\Desktop\POVERTY\4 (1).jpg" id="209" name="Google Shape;20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66298" y="1540060"/>
            <a:ext cx="6075947" cy="4463715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Dinesh\Desktop\POVERTY\4 (2).jpg" id="210" name="Google Shape;210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942704" y="529390"/>
            <a:ext cx="3222601" cy="3835566"/>
          </a:xfrm>
          <a:prstGeom prst="rect">
            <a:avLst/>
          </a:prstGeom>
          <a:noFill/>
          <a:ln cap="sq" cmpd="thickThin" w="2286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  <p:pic>
        <p:nvPicPr>
          <p:cNvPr descr="C:\Users\Dinesh\Desktop\download (2).jpg" id="211" name="Google Shape;211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68059" y="4886405"/>
            <a:ext cx="2762250" cy="1657350"/>
          </a:xfrm>
          <a:prstGeom prst="rect">
            <a:avLst/>
          </a:prstGeom>
          <a:noFill/>
          <a:ln cap="sq" cmpd="thickThin" w="88900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4"/>
          <p:cNvSpPr txBox="1"/>
          <p:nvPr>
            <p:ph type="title"/>
          </p:nvPr>
        </p:nvSpPr>
        <p:spPr>
          <a:xfrm>
            <a:off x="6842760" y="3090672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</a:pPr>
            <a:r>
              <a:rPr lang="en-US"/>
              <a:t>Add a Slide Title - 4</a:t>
            </a:r>
            <a:endParaRPr/>
          </a:p>
        </p:txBody>
      </p:sp>
      <p:sp>
        <p:nvSpPr>
          <p:cNvPr id="217" name="Google Shape;217;p14"/>
          <p:cNvSpPr txBox="1"/>
          <p:nvPr>
            <p:ph idx="1" type="body"/>
          </p:nvPr>
        </p:nvSpPr>
        <p:spPr>
          <a:xfrm>
            <a:off x="685799" y="457200"/>
            <a:ext cx="5410201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218" name="Google Shape;218;p14"/>
          <p:cNvSpPr txBox="1"/>
          <p:nvPr>
            <p:ph idx="2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pic>
        <p:nvPicPr>
          <p:cNvPr descr="C:\Users\Dinesh\Desktop\PPT\right to food2.jpg" id="219" name="Google Shape;21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744855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Dinesh\Desktop\images.png" id="220" name="Google Shape;220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35516" y="0"/>
            <a:ext cx="475648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14"/>
          <p:cNvSpPr/>
          <p:nvPr/>
        </p:nvSpPr>
        <p:spPr>
          <a:xfrm>
            <a:off x="397050" y="1323475"/>
            <a:ext cx="6942300" cy="484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7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Swarnajayanti Gram Swarozgar Yojana (SGSY), 1999.</a:t>
            </a:r>
            <a:endParaRPr b="1" sz="37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1900">
              <a:solidFill>
                <a:srgbClr val="00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300">
                <a:solidFill>
                  <a:srgbClr val="00FF00"/>
                </a:solidFill>
                <a:latin typeface="Cambria"/>
                <a:ea typeface="Cambria"/>
                <a:cs typeface="Cambria"/>
                <a:sym typeface="Cambria"/>
              </a:rPr>
              <a:t>The programme aims at bringing the assisted poor families above the poverty line by organising them into self help groups through a mix of bank credit and government subsidy. </a:t>
            </a:r>
            <a:endParaRPr b="1" sz="3300">
              <a:solidFill>
                <a:srgbClr val="00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5"/>
          <p:cNvSpPr txBox="1"/>
          <p:nvPr>
            <p:ph type="ctrTitle"/>
          </p:nvPr>
        </p:nvSpPr>
        <p:spPr>
          <a:xfrm>
            <a:off x="1066800" y="264694"/>
            <a:ext cx="8686800" cy="20694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br>
              <a:rPr lang="en-US"/>
            </a:br>
            <a:br>
              <a:rPr lang="en-US"/>
            </a:br>
            <a:r>
              <a:rPr b="1" lang="en-US"/>
              <a:t>The current government strategy of poverty alleviation includes</a:t>
            </a:r>
            <a:br>
              <a:rPr b="1" lang="en-US"/>
            </a:br>
            <a:endParaRPr b="1"/>
          </a:p>
        </p:txBody>
      </p:sp>
      <p:sp>
        <p:nvSpPr>
          <p:cNvPr id="227" name="Google Shape;227;p15"/>
          <p:cNvSpPr/>
          <p:nvPr/>
        </p:nvSpPr>
        <p:spPr>
          <a:xfrm>
            <a:off x="256325" y="2274850"/>
            <a:ext cx="11515200" cy="406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Higher economic growth.</a:t>
            </a:r>
            <a:endParaRPr b="1"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Increasing stress on universal free elementary education.</a:t>
            </a:r>
            <a:endParaRPr b="1"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Declining population growth.</a:t>
            </a:r>
            <a:endParaRPr b="1"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Increasing empowerment of the women and the economically weaker sections of society.</a:t>
            </a:r>
            <a:endParaRPr b="1" sz="32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Schemes such as NREGA, PMRY etc</a:t>
            </a:r>
            <a:r>
              <a:rPr b="1" lang="en-US" sz="26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1" sz="26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6"/>
          <p:cNvSpPr txBox="1"/>
          <p:nvPr>
            <p:ph type="title"/>
          </p:nvPr>
        </p:nvSpPr>
        <p:spPr>
          <a:xfrm>
            <a:off x="6842760" y="3090672"/>
            <a:ext cx="466344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233" name="Google Shape;233;p16"/>
          <p:cNvSpPr txBox="1"/>
          <p:nvPr>
            <p:ph idx="1" type="body"/>
          </p:nvPr>
        </p:nvSpPr>
        <p:spPr>
          <a:xfrm>
            <a:off x="685799" y="457200"/>
            <a:ext cx="5410201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sp>
        <p:nvSpPr>
          <p:cNvPr id="234" name="Google Shape;234;p16"/>
          <p:cNvSpPr txBox="1"/>
          <p:nvPr>
            <p:ph idx="2" type="body"/>
          </p:nvPr>
        </p:nvSpPr>
        <p:spPr>
          <a:xfrm>
            <a:off x="6842760" y="4983480"/>
            <a:ext cx="466344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20"/>
              <a:buNone/>
            </a:pPr>
            <a:r>
              <a:t/>
            </a:r>
            <a:endParaRPr/>
          </a:p>
        </p:txBody>
      </p:sp>
      <p:pic>
        <p:nvPicPr>
          <p:cNvPr descr="C:\Users\Dinesh\Desktop\yoga\LANDSCAPE 1.jpg" id="235" name="Google Shape;23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16"/>
          <p:cNvSpPr/>
          <p:nvPr/>
        </p:nvSpPr>
        <p:spPr>
          <a:xfrm>
            <a:off x="1389086" y="1457079"/>
            <a:ext cx="100461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600">
                <a:solidFill>
                  <a:srgbClr val="0070C0"/>
                </a:solidFill>
                <a:latin typeface="Cambria"/>
                <a:ea typeface="Cambria"/>
                <a:cs typeface="Cambria"/>
                <a:sym typeface="Cambria"/>
              </a:rPr>
              <a:t>THANK YOU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"/>
          <p:cNvSpPr txBox="1"/>
          <p:nvPr>
            <p:ph type="ctrTitle"/>
          </p:nvPr>
        </p:nvSpPr>
        <p:spPr>
          <a:xfrm>
            <a:off x="1066800" y="352540"/>
            <a:ext cx="8686800" cy="111270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ambria"/>
              <a:buNone/>
            </a:pPr>
            <a:r>
              <a:rPr lang="en-US"/>
              <a:t>MEANING AND NEED FOR POVERTY ALLEVIATION SCHEMES</a:t>
            </a:r>
            <a:endParaRPr/>
          </a:p>
        </p:txBody>
      </p:sp>
      <p:sp>
        <p:nvSpPr>
          <p:cNvPr id="113" name="Google Shape;113;p2"/>
          <p:cNvSpPr txBox="1"/>
          <p:nvPr>
            <p:ph idx="1" type="subTitle"/>
          </p:nvPr>
        </p:nvSpPr>
        <p:spPr>
          <a:xfrm>
            <a:off x="1066800" y="1619480"/>
            <a:ext cx="10467860" cy="13660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lang="en-US"/>
              <a:t>MEANING 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90000"/>
              <a:buNone/>
            </a:pPr>
            <a:r>
              <a:rPr b="1" lang="en-US"/>
              <a:t>Poverty Alleviation Programmes</a:t>
            </a:r>
            <a:r>
              <a:rPr lang="en-US"/>
              <a:t> aims to reduce the rate of </a:t>
            </a:r>
            <a:r>
              <a:rPr b="1" lang="en-US"/>
              <a:t>poverty</a:t>
            </a:r>
            <a:r>
              <a:rPr lang="en-US"/>
              <a:t> in the country by providing proper access to food, monetary help, and basic essentials to the households and families belonging to the below the </a:t>
            </a:r>
            <a:r>
              <a:rPr b="1" lang="en-US"/>
              <a:t>poverty</a:t>
            </a:r>
            <a:r>
              <a:rPr lang="en-US"/>
              <a:t> line.</a:t>
            </a: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1134737" y="3899971"/>
            <a:ext cx="10300771" cy="19389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NEED: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Several </a:t>
            </a: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poverty alleviation programmes</a:t>
            </a:r>
            <a:r>
              <a:rPr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 around the world affirm that socio-political inclusion of the poor and vulnerable, improvement of social security, and livelihood enhancement coupled with activities including promoting opportunities for socio-economic growth, facilitating gender empowerment and improving facilities.</a:t>
            </a:r>
            <a:endParaRPr/>
          </a:p>
        </p:txBody>
      </p:sp>
      <p:pic>
        <p:nvPicPr>
          <p:cNvPr descr="C:\Users\Dinesh\Desktop\images.png" id="115" name="Google Shape;115;p2"/>
          <p:cNvPicPr preferRelativeResize="0"/>
          <p:nvPr/>
        </p:nvPicPr>
        <p:blipFill rotWithShape="1">
          <a:blip r:embed="rId3">
            <a:alphaModFix/>
          </a:blip>
          <a:srcRect b="0" l="15463" r="12297" t="16315"/>
          <a:stretch/>
        </p:blipFill>
        <p:spPr>
          <a:xfrm>
            <a:off x="613454" y="2899611"/>
            <a:ext cx="2105526" cy="13152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Algerian"/>
              <a:buNone/>
            </a:pPr>
            <a:r>
              <a:rPr lang="en-US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MNREGA</a:t>
            </a:r>
            <a:endParaRPr/>
          </a:p>
        </p:txBody>
      </p:sp>
      <p:sp>
        <p:nvSpPr>
          <p:cNvPr id="122" name="Google Shape;122;p3"/>
          <p:cNvSpPr txBox="1"/>
          <p:nvPr>
            <p:ph idx="1" type="subTitle"/>
          </p:nvPr>
        </p:nvSpPr>
        <p:spPr>
          <a:xfrm>
            <a:off x="1522810" y="5791200"/>
            <a:ext cx="91463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PPT\sec india.jpg" id="123" name="Google Shape;123;p3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8900" r="28901" t="0"/>
          <a:stretch/>
        </p:blipFill>
        <p:spPr>
          <a:xfrm>
            <a:off x="7942532" y="917754"/>
            <a:ext cx="2593063" cy="3314701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PT\All sectors.jpg" id="124" name="Google Shape;124;p3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102" r="28102" t="0"/>
          <a:stretch/>
        </p:blipFill>
        <p:spPr>
          <a:xfrm>
            <a:off x="1634976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OVERTY\MNREGA.png" id="125" name="Google Shape;125;p3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859" l="0" r="0" t="1860"/>
          <a:stretch/>
        </p:blipFill>
        <p:spPr>
          <a:xfrm>
            <a:off x="4788754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>
            <p:ph type="title"/>
          </p:nvPr>
        </p:nvSpPr>
        <p:spPr>
          <a:xfrm>
            <a:off x="1069848" y="4242816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4800"/>
              <a:buFont typeface="Cambria"/>
              <a:buNone/>
            </a:pPr>
            <a:r>
              <a:rPr lang="en-US"/>
              <a:t>Add a Slide Title - 1</a:t>
            </a:r>
            <a:endParaRPr/>
          </a:p>
        </p:txBody>
      </p:sp>
      <p:sp>
        <p:nvSpPr>
          <p:cNvPr id="131" name="Google Shape;131;p4"/>
          <p:cNvSpPr txBox="1"/>
          <p:nvPr>
            <p:ph idx="1" type="body"/>
          </p:nvPr>
        </p:nvSpPr>
        <p:spPr>
          <a:xfrm>
            <a:off x="1066799" y="5733288"/>
            <a:ext cx="8686800" cy="4389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POVERTY\images (1).jpg" id="132" name="Google Shape;132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4"/>
          <p:cNvSpPr/>
          <p:nvPr/>
        </p:nvSpPr>
        <p:spPr>
          <a:xfrm>
            <a:off x="1145754" y="143219"/>
            <a:ext cx="9970265" cy="67208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Mahatma Gandhi National Rural Employment Guarantee Act, 2005</a:t>
            </a:r>
            <a:endParaRPr b="1">
              <a:solidFill>
                <a:srgbClr val="FFFF00"/>
              </a:solidFill>
              <a:highlight>
                <a:schemeClr val="lt1"/>
              </a:highlight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It aims to provide 100 days of wage employment to every household.</a:t>
            </a:r>
            <a:endParaRPr b="1"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It also aimed at sustainable development to address the cause of draught, deforestation and soil erosion.</a:t>
            </a:r>
            <a:endParaRPr b="1"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One-third of the proposed jobs have been reserved for women. 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 share of SC, ST, Women person days in the scheme are 23 per cent, 17 per cent and 53 per cent respectively.</a:t>
            </a:r>
            <a:endParaRPr b="1">
              <a:solidFill>
                <a:srgbClr val="FFFF00"/>
              </a:solidFill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rgbClr val="FFFF00"/>
                </a:solidFill>
                <a:latin typeface="Cambria"/>
                <a:ea typeface="Cambria"/>
                <a:cs typeface="Cambria"/>
                <a:sym typeface="Cambria"/>
              </a:rPr>
              <a:t>The average wage has increased from 65 in 2006-07 to 132 in 2013-14.</a:t>
            </a:r>
            <a:endParaRPr b="1" sz="2800">
              <a:solidFill>
                <a:srgbClr val="FFFF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5"/>
          <p:cNvSpPr txBox="1"/>
          <p:nvPr>
            <p:ph type="title"/>
          </p:nvPr>
        </p:nvSpPr>
        <p:spPr>
          <a:xfrm>
            <a:off x="1066800" y="457518"/>
            <a:ext cx="10058400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962F56"/>
              </a:buClr>
              <a:buSzPts val="3600"/>
              <a:buFont typeface="Cambria"/>
              <a:buNone/>
            </a:pPr>
            <a:r>
              <a:t/>
            </a:r>
            <a:endParaRPr/>
          </a:p>
        </p:txBody>
      </p:sp>
      <p:sp>
        <p:nvSpPr>
          <p:cNvPr id="139" name="Google Shape;139;p5"/>
          <p:cNvSpPr txBox="1"/>
          <p:nvPr>
            <p:ph idx="1" type="body"/>
          </p:nvPr>
        </p:nvSpPr>
        <p:spPr>
          <a:xfrm>
            <a:off x="1066800" y="1905001"/>
            <a:ext cx="100584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9144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POVERTY\MGNREGA-and-SDGs.png" id="140" name="Google Shape;140;p5"/>
          <p:cNvPicPr preferRelativeResize="0"/>
          <p:nvPr/>
        </p:nvPicPr>
        <p:blipFill rotWithShape="1">
          <a:blip r:embed="rId3">
            <a:alphaModFix/>
          </a:blip>
          <a:srcRect b="0" l="6809" r="0" t="0"/>
          <a:stretch/>
        </p:blipFill>
        <p:spPr>
          <a:xfrm>
            <a:off x="0" y="-33338"/>
            <a:ext cx="12191999" cy="6924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Algerian"/>
              <a:buNone/>
            </a:pPr>
            <a:r>
              <a:rPr lang="en-US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PMRY</a:t>
            </a:r>
            <a:endParaRPr/>
          </a:p>
        </p:txBody>
      </p:sp>
      <p:sp>
        <p:nvSpPr>
          <p:cNvPr id="147" name="Google Shape;147;p6"/>
          <p:cNvSpPr txBox="1"/>
          <p:nvPr>
            <p:ph idx="1" type="subTitle"/>
          </p:nvPr>
        </p:nvSpPr>
        <p:spPr>
          <a:xfrm>
            <a:off x="1522810" y="5791200"/>
            <a:ext cx="9146382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60"/>
              <a:buNone/>
            </a:pPr>
            <a:r>
              <a:t/>
            </a:r>
            <a:endParaRPr/>
          </a:p>
        </p:txBody>
      </p:sp>
      <p:pic>
        <p:nvPicPr>
          <p:cNvPr descr="C:\Users\Dinesh\Desktop\PPT\sec india.jpg" id="148" name="Google Shape;148;p6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8900" r="28901" t="0"/>
          <a:stretch/>
        </p:blipFill>
        <p:spPr>
          <a:xfrm>
            <a:off x="7942532" y="917754"/>
            <a:ext cx="2593063" cy="3314701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PT\All sectors.jpg" id="149" name="Google Shape;149;p6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102" r="28102" t="0"/>
          <a:stretch/>
        </p:blipFill>
        <p:spPr>
          <a:xfrm>
            <a:off x="1634976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OVERTY\2.jpg" id="150" name="Google Shape;150;p6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0" l="0" r="0" t="4473"/>
          <a:stretch/>
        </p:blipFill>
        <p:spPr>
          <a:xfrm>
            <a:off x="4726236" y="903382"/>
            <a:ext cx="2732183" cy="3294042"/>
          </a:xfrm>
          <a:prstGeom prst="rect">
            <a:avLst/>
          </a:prstGeom>
          <a:noFill/>
          <a:ln>
            <a:noFill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Poster background" id="156" name="Google Shape;156;p7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7"/>
          <p:cNvSpPr txBox="1"/>
          <p:nvPr>
            <p:ph type="ctrTitle"/>
          </p:nvPr>
        </p:nvSpPr>
        <p:spPr>
          <a:xfrm>
            <a:off x="214950" y="493300"/>
            <a:ext cx="11977200" cy="5944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Cambria"/>
              <a:buNone/>
            </a:pPr>
            <a:r>
              <a:rPr b="1" lang="en-US" sz="3200">
                <a:solidFill>
                  <a:srgbClr val="002060"/>
                </a:solidFill>
              </a:rPr>
              <a:t>Prime Minister Rozgar Yozana (PMRY), 1993</a:t>
            </a:r>
            <a:br>
              <a:rPr lang="en-US" sz="3200">
                <a:latin typeface="Arial"/>
                <a:ea typeface="Arial"/>
                <a:cs typeface="Arial"/>
                <a:sym typeface="Arial"/>
              </a:rPr>
            </a:br>
            <a:br>
              <a:rPr lang="en-US" sz="3200">
                <a:solidFill>
                  <a:srgbClr val="002060"/>
                </a:solidFill>
              </a:rPr>
            </a:br>
            <a:br>
              <a:rPr lang="en-US" sz="3200">
                <a:solidFill>
                  <a:srgbClr val="002060"/>
                </a:solidFill>
              </a:rPr>
            </a:br>
            <a:br>
              <a:rPr lang="en-US" sz="2200">
                <a:solidFill>
                  <a:srgbClr val="002060"/>
                </a:solidFill>
              </a:rPr>
            </a:br>
            <a:r>
              <a:rPr b="1" lang="en-US" sz="2800">
                <a:solidFill>
                  <a:srgbClr val="002060"/>
                </a:solidFill>
              </a:rPr>
              <a:t>The aim of the programme is to create self-employment opportunities for educated unemployed youth in rural areas and small towns. </a:t>
            </a:r>
            <a:br>
              <a:rPr b="1" lang="en-US" sz="2800">
                <a:solidFill>
                  <a:srgbClr val="002060"/>
                </a:solidFill>
              </a:rPr>
            </a:br>
            <a:r>
              <a:rPr b="1" lang="en-US" sz="2800">
                <a:solidFill>
                  <a:srgbClr val="002060"/>
                </a:solidFill>
              </a:rPr>
              <a:t>They are helped in setting up small business and industries</a:t>
            </a:r>
            <a:r>
              <a:rPr b="1" lang="en-US" sz="2800"/>
              <a:t>.</a:t>
            </a:r>
            <a:br>
              <a:rPr b="1" lang="en-US" sz="2800"/>
            </a:br>
            <a:endParaRPr b="1" sz="2800"/>
          </a:p>
        </p:txBody>
      </p:sp>
      <p:sp>
        <p:nvSpPr>
          <p:cNvPr id="158" name="Google Shape;158;p7"/>
          <p:cNvSpPr txBox="1"/>
          <p:nvPr>
            <p:ph idx="3" type="body"/>
          </p:nvPr>
        </p:nvSpPr>
        <p:spPr>
          <a:xfrm>
            <a:off x="6634450" y="4863890"/>
            <a:ext cx="4233487" cy="83592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37000"/>
              </a:lnSpc>
              <a:spcBef>
                <a:spcPts val="0"/>
              </a:spcBef>
              <a:spcAft>
                <a:spcPts val="0"/>
              </a:spcAft>
              <a:buSzPts val="1260"/>
              <a:buNone/>
            </a:pP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"/>
          <p:cNvSpPr txBox="1"/>
          <p:nvPr>
            <p:ph type="ctrTitle"/>
          </p:nvPr>
        </p:nvSpPr>
        <p:spPr>
          <a:xfrm>
            <a:off x="1522809" y="4843464"/>
            <a:ext cx="9146384" cy="94773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600"/>
              <a:buFont typeface="Algerian"/>
              <a:buNone/>
            </a:pPr>
            <a:r>
              <a:rPr lang="en-US">
                <a:solidFill>
                  <a:srgbClr val="002060"/>
                </a:solidFill>
                <a:latin typeface="Algerian"/>
                <a:ea typeface="Algerian"/>
                <a:cs typeface="Algerian"/>
                <a:sym typeface="Algerian"/>
              </a:rPr>
              <a:t>REGP</a:t>
            </a:r>
            <a:endParaRPr/>
          </a:p>
        </p:txBody>
      </p:sp>
      <p:pic>
        <p:nvPicPr>
          <p:cNvPr descr="C:\Users\Dinesh\Desktop\PPT\sec india.jpg" id="165" name="Google Shape;165;p8"/>
          <p:cNvPicPr preferRelativeResize="0"/>
          <p:nvPr>
            <p:ph idx="4" type="pic"/>
          </p:nvPr>
        </p:nvPicPr>
        <p:blipFill rotWithShape="1">
          <a:blip r:embed="rId3">
            <a:alphaModFix/>
          </a:blip>
          <a:srcRect b="0" l="28900" r="28901" t="0"/>
          <a:stretch/>
        </p:blipFill>
        <p:spPr>
          <a:xfrm>
            <a:off x="7942532" y="917754"/>
            <a:ext cx="2593063" cy="3314701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PPT\All sectors.jpg" id="166" name="Google Shape;166;p8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102" r="28102" t="0"/>
          <a:stretch/>
        </p:blipFill>
        <p:spPr>
          <a:xfrm>
            <a:off x="1634976" y="917753"/>
            <a:ext cx="2593063" cy="3314700"/>
          </a:xfrm>
          <a:prstGeom prst="rect">
            <a:avLst/>
          </a:prstGeom>
          <a:noFill/>
          <a:ln cap="flat" cmpd="sng" w="1524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  <p:pic>
        <p:nvPicPr>
          <p:cNvPr descr="C:\Users\Dinesh\Desktop\download (1).jpg" id="167" name="Google Shape;167;p8"/>
          <p:cNvPicPr preferRelativeResize="0"/>
          <p:nvPr>
            <p:ph idx="3" type="pic"/>
          </p:nvPr>
        </p:nvPicPr>
        <p:blipFill rotWithShape="1">
          <a:blip r:embed="rId5">
            <a:alphaModFix/>
          </a:blip>
          <a:srcRect b="16718" l="0" r="0" t="26658"/>
          <a:stretch/>
        </p:blipFill>
        <p:spPr>
          <a:xfrm>
            <a:off x="4680275" y="1118950"/>
            <a:ext cx="2827425" cy="3314700"/>
          </a:xfrm>
          <a:prstGeom prst="rect">
            <a:avLst/>
          </a:prstGeom>
          <a:noFill/>
          <a:ln>
            <a:noFill/>
          </a:ln>
          <a:effectLst>
            <a:outerShdw blurRad="88900" sx="101000" rotWithShape="0" algn="tl" sy="101000">
              <a:srgbClr val="641F39">
                <a:alpha val="14901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Dinesh\Desktop\POVERTY\images.jpg" id="172" name="Google Shape;172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9"/>
          <p:cNvSpPr/>
          <p:nvPr/>
        </p:nvSpPr>
        <p:spPr>
          <a:xfrm>
            <a:off x="427175" y="229726"/>
            <a:ext cx="11963400" cy="651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Rural Employment Generation Programme (REGP), 1995</a:t>
            </a:r>
            <a:r>
              <a:rPr b="1" lang="en-US" sz="4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b="1" sz="4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The aim of the programme is to create selfemployment opportunities in rural areas and small towns. </a:t>
            </a:r>
            <a:endParaRPr b="1" sz="4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A target for creating 25 lakh new jobs has been set for the programme under the Tenth Five Year plan.</a:t>
            </a:r>
            <a:endParaRPr b="1" sz="4400">
              <a:solidFill>
                <a:schemeClr val="dk2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tf03031002_win32">
  <a:themeElements>
    <a:clrScheme name="CherryBlossom">
      <a:dk1>
        <a:srgbClr val="595959"/>
      </a:dk1>
      <a:lt1>
        <a:srgbClr val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herryBlossom">
      <a:dk1>
        <a:srgbClr val="595959"/>
      </a:dk1>
      <a:lt1>
        <a:srgbClr val="FFFFFF"/>
      </a:lt1>
      <a:dk2>
        <a:srgbClr val="000000"/>
      </a:dk2>
      <a:lt2>
        <a:srgbClr val="F6F7E4"/>
      </a:lt2>
      <a:accent1>
        <a:srgbClr val="C44475"/>
      </a:accent1>
      <a:accent2>
        <a:srgbClr val="FA906A"/>
      </a:accent2>
      <a:accent3>
        <a:srgbClr val="FCB268"/>
      </a:accent3>
      <a:accent4>
        <a:srgbClr val="DB6B70"/>
      </a:accent4>
      <a:accent5>
        <a:srgbClr val="D680A5"/>
      </a:accent5>
      <a:accent6>
        <a:srgbClr val="BA7362"/>
      </a:accent6>
      <a:hlink>
        <a:srgbClr val="DB6B70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2020-12-08T06:17:29Z</dcterms:created>
  <dc:creator>Dinesh Shah</dc:creator>
</cp:coreProperties>
</file>